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80" r:id="rId6"/>
    <p:sldId id="260" r:id="rId7"/>
    <p:sldId id="262" r:id="rId8"/>
    <p:sldId id="261" r:id="rId9"/>
    <p:sldId id="281" r:id="rId10"/>
    <p:sldId id="282" r:id="rId11"/>
    <p:sldId id="273" r:id="rId12"/>
    <p:sldId id="264" r:id="rId13"/>
    <p:sldId id="265" r:id="rId14"/>
    <p:sldId id="266" r:id="rId15"/>
    <p:sldId id="284" r:id="rId16"/>
    <p:sldId id="283" r:id="rId17"/>
    <p:sldId id="270" r:id="rId18"/>
    <p:sldId id="275" r:id="rId19"/>
    <p:sldId id="274" r:id="rId20"/>
    <p:sldId id="277" r:id="rId21"/>
    <p:sldId id="276" r:id="rId22"/>
    <p:sldId id="278" r:id="rId23"/>
    <p:sldId id="271" r:id="rId24"/>
    <p:sldId id="272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156" autoAdjust="0"/>
  </p:normalViewPr>
  <p:slideViewPr>
    <p:cSldViewPr snapToGrid="0">
      <p:cViewPr varScale="1">
        <p:scale>
          <a:sx n="80" d="100"/>
          <a:sy n="80" d="100"/>
        </p:scale>
        <p:origin x="17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74184-0653-421E-BBC1-2D01F457F5D5}" type="datetimeFigureOut">
              <a:rPr lang="zh-TW" altLang="en-US" smtClean="0"/>
              <a:t>2017/1/17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D568-268C-491C-ACC1-4E57C4C783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38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2160-EA97-4EBA-8EC2-F3B53E58FC40}" type="datetimeFigureOut">
              <a:rPr lang="zh-TW" altLang="en-US" smtClean="0"/>
              <a:t>2017/1/17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9A9CD-D4FC-4584-B197-563EF4575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374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33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58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59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00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69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56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00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56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554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97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129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787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461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16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43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6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11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7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4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53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61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9CD-D4FC-4584-B197-563EF4575D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FA75-4FC0-4CE9-B443-5EDF28D2D516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3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523F-A59A-4321-AA07-AAC5820227B9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CBFD-940C-408B-9083-A7EFF046F6B2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48A9-E652-48C3-A005-B06D05544017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89A2-2CC4-4EB1-803A-346E0C87EDD3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D7F6-8B6F-4E38-865D-52B410FE1CFB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4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48D1-4903-4CDD-822C-5E069ED761A8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3242-2AD9-4E97-9A03-53EF2C4D7B4A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4F6B-881F-42BF-A920-C8DE36965F95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768DA9-04A1-4549-BEA1-6CBF19DD68DC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40FC-61AA-4D16-BF71-F5B0AB7FCCA4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7B1371-F079-40DE-977E-CFF1E94512AB}" type="datetime1">
              <a:rPr lang="en-US" altLang="zh-TW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1483447"/>
            <a:ext cx="10519332" cy="26922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 smtClean="0"/>
              <a:t>Where Did You Go: Personalized Annotation of Mobility Records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7280" y="4175702"/>
            <a:ext cx="10058400" cy="1143000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  <a:p>
            <a:r>
              <a:rPr lang="en-US" altLang="zh-TW" dirty="0"/>
              <a:t> </a:t>
            </a:r>
            <a:r>
              <a:rPr lang="en-US" altLang="zh-TW" sz="8000" dirty="0"/>
              <a:t>Date</a:t>
            </a:r>
            <a:r>
              <a:rPr lang="en-US" altLang="zh-TW" sz="8000" dirty="0" smtClean="0"/>
              <a:t>: 2017/01/17</a:t>
            </a:r>
            <a:endParaRPr lang="en-US" altLang="zh-TW" sz="8000" dirty="0"/>
          </a:p>
          <a:p>
            <a:r>
              <a:rPr lang="en-US" altLang="zh-TW" sz="8000" dirty="0"/>
              <a:t>Author</a:t>
            </a:r>
            <a:r>
              <a:rPr lang="en-US" altLang="zh-TW" sz="8000" dirty="0" smtClean="0"/>
              <a:t>: </a:t>
            </a:r>
            <a:r>
              <a:rPr lang="en-US" altLang="zh-TW" sz="8000" cap="none" dirty="0" err="1" smtClean="0"/>
              <a:t>Fei</a:t>
            </a:r>
            <a:r>
              <a:rPr lang="en-US" altLang="zh-TW" sz="8000" cap="none" dirty="0" smtClean="0"/>
              <a:t> Wu, </a:t>
            </a:r>
            <a:r>
              <a:rPr lang="en-US" altLang="zh-TW" sz="8000" cap="none" dirty="0" err="1" smtClean="0"/>
              <a:t>Zhenhui</a:t>
            </a:r>
            <a:r>
              <a:rPr lang="en-US" altLang="zh-TW" sz="8000" cap="none" dirty="0" smtClean="0"/>
              <a:t> Li</a:t>
            </a:r>
            <a:endParaRPr lang="en-US" altLang="zh-TW" sz="8000" dirty="0"/>
          </a:p>
          <a:p>
            <a:r>
              <a:rPr lang="en-US" altLang="zh-TW" sz="8000" dirty="0" smtClean="0"/>
              <a:t>Source: CIKM’16</a:t>
            </a:r>
            <a:endParaRPr lang="en-US" altLang="zh-TW" sz="8000" dirty="0"/>
          </a:p>
          <a:p>
            <a:r>
              <a:rPr lang="en-US" altLang="zh-TW" sz="8000" dirty="0" smtClean="0"/>
              <a:t>Advisor: </a:t>
            </a:r>
            <a:r>
              <a:rPr lang="en-US" altLang="zh-TW" sz="8000" cap="none" dirty="0" err="1"/>
              <a:t>Jia</a:t>
            </a:r>
            <a:r>
              <a:rPr lang="en-US" altLang="zh-TW" sz="8000" cap="none" dirty="0"/>
              <a:t>-Ling, </a:t>
            </a:r>
            <a:r>
              <a:rPr lang="en-US" altLang="zh-TW" sz="8000" cap="none" dirty="0" err="1"/>
              <a:t>Koh</a:t>
            </a:r>
            <a:endParaRPr lang="en-US" altLang="zh-TW" sz="8000" cap="none" dirty="0"/>
          </a:p>
          <a:p>
            <a:r>
              <a:rPr lang="en-US" altLang="zh-TW" sz="8000" dirty="0" smtClean="0"/>
              <a:t>Speaker: </a:t>
            </a:r>
            <a:r>
              <a:rPr lang="en-US" altLang="zh-TW" sz="8000" cap="none" dirty="0"/>
              <a:t>Pei-</a:t>
            </a:r>
            <a:r>
              <a:rPr lang="en-US" altLang="zh-TW" sz="8000" cap="none" dirty="0" err="1"/>
              <a:t>Hao</a:t>
            </a:r>
            <a:r>
              <a:rPr lang="en-US" altLang="zh-TW" sz="8000" cap="none" dirty="0"/>
              <a:t>, Wu </a:t>
            </a:r>
            <a:endParaRPr lang="zh-TW" altLang="en-US" sz="8000" cap="none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 smtClean="0"/>
              <a:t>Markov Random Field</a:t>
            </a:r>
          </a:p>
        </p:txBody>
      </p:sp>
      <p:pic>
        <p:nvPicPr>
          <p:cNvPr id="4098" name="Picture 2" descr="http://www.cailiao.com/upload/news/2016-12-07/3b5d4f69-1426-4324-9969-dcaf2759b3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6947"/>
            <a:ext cx="10058400" cy="3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80320" cy="4023360"/>
          </a:xfrm>
        </p:spPr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Observation</a:t>
            </a:r>
          </a:p>
          <a:p>
            <a:pPr lvl="2"/>
            <a:endParaRPr lang="en-US" altLang="zh-TW" sz="2000" dirty="0" smtClean="0"/>
          </a:p>
        </p:txBody>
      </p:sp>
      <p:pic>
        <p:nvPicPr>
          <p:cNvPr id="3076" name="Picture 4" descr="http://www.hksre.com/wp-content/uploads/2014/08/handcraft5-320x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" y="3260307"/>
            <a:ext cx="3048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arm5.staticflickr.com/4034/4665818438_fc7a16e7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69" y="3260307"/>
            <a:ext cx="3503942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ic.pimg.tw/tkstory/1366263053-841927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32" y="3260306"/>
            <a:ext cx="2766309" cy="25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7805" y="2448566"/>
            <a:ext cx="31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User’s preferences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380211" y="2448566"/>
            <a:ext cx="261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Visit similar venues at close locations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968210" y="2448566"/>
            <a:ext cx="300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Visit similar venues at similar time of the day</a:t>
            </a:r>
            <a:endParaRPr lang="zh-TW" altLang="en-US" sz="2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Connect the mobility records</a:t>
            </a: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0" y="2518137"/>
            <a:ext cx="4267200" cy="1285875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2878313" y="2727318"/>
            <a:ext cx="9426384" cy="3637882"/>
            <a:chOff x="2878313" y="2727318"/>
            <a:chExt cx="9426384" cy="3637882"/>
          </a:xfrm>
        </p:grpSpPr>
        <p:grpSp>
          <p:nvGrpSpPr>
            <p:cNvPr id="25" name="群組 24"/>
            <p:cNvGrpSpPr/>
            <p:nvPr/>
          </p:nvGrpSpPr>
          <p:grpSpPr>
            <a:xfrm>
              <a:off x="4045419" y="3161075"/>
              <a:ext cx="7110261" cy="3204125"/>
              <a:chOff x="4045419" y="3161075"/>
              <a:chExt cx="7110261" cy="3204125"/>
            </a:xfrm>
          </p:grpSpPr>
          <p:sp>
            <p:nvSpPr>
              <p:cNvPr id="19" name="流程圖: 接點 18"/>
              <p:cNvSpPr/>
              <p:nvPr/>
            </p:nvSpPr>
            <p:spPr>
              <a:xfrm>
                <a:off x="10373626" y="3474453"/>
                <a:ext cx="782054" cy="70986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4" name="群組 23"/>
              <p:cNvGrpSpPr/>
              <p:nvPr/>
            </p:nvGrpSpPr>
            <p:grpSpPr>
              <a:xfrm>
                <a:off x="5364480" y="3161075"/>
                <a:ext cx="2936510" cy="2717841"/>
                <a:chOff x="5072513" y="2894888"/>
                <a:chExt cx="2936510" cy="2717841"/>
              </a:xfrm>
            </p:grpSpPr>
            <p:sp>
              <p:nvSpPr>
                <p:cNvPr id="5" name="流程圖: 接點 4"/>
                <p:cNvSpPr/>
                <p:nvPr/>
              </p:nvSpPr>
              <p:spPr>
                <a:xfrm>
                  <a:off x="7226969" y="4902866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流程圖: 接點 11"/>
                <p:cNvSpPr/>
                <p:nvPr/>
              </p:nvSpPr>
              <p:spPr>
                <a:xfrm>
                  <a:off x="5072513" y="4890836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流程圖: 接點 17"/>
                <p:cNvSpPr/>
                <p:nvPr/>
              </p:nvSpPr>
              <p:spPr>
                <a:xfrm>
                  <a:off x="6246795" y="2894888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" name="直線接點 6"/>
                <p:cNvCxnSpPr/>
                <p:nvPr/>
              </p:nvCxnSpPr>
              <p:spPr>
                <a:xfrm flipV="1">
                  <a:off x="5666874" y="3604751"/>
                  <a:ext cx="745958" cy="1286085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/>
                <p:cNvCxnSpPr/>
                <p:nvPr/>
              </p:nvCxnSpPr>
              <p:spPr>
                <a:xfrm flipH="1" flipV="1">
                  <a:off x="6992753" y="3563198"/>
                  <a:ext cx="501717" cy="1327638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>
                  <a:off x="5955632" y="5245767"/>
                  <a:ext cx="1203158" cy="1203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字方塊 25"/>
              <p:cNvSpPr txBox="1"/>
              <p:nvPr/>
            </p:nvSpPr>
            <p:spPr>
              <a:xfrm>
                <a:off x="4045419" y="4002878"/>
                <a:ext cx="2129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		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     50min</a:t>
                </a:r>
              </a:p>
              <a:p>
                <a:r>
                  <a:rPr lang="en-US" altLang="zh-TW" dirty="0" smtClean="0"/>
                  <a:t>       Connect by time</a:t>
                </a:r>
                <a:endParaRPr lang="zh-TW" altLang="en-US" dirty="0"/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656847" y="5718869"/>
                <a:ext cx="2129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		50m</a:t>
                </a:r>
              </a:p>
              <a:p>
                <a:r>
                  <a:rPr lang="en-US" altLang="zh-TW" dirty="0" smtClean="0"/>
                  <a:t>Connect by distance</a:t>
                </a:r>
                <a:endParaRPr lang="zh-TW" altLang="en-US" dirty="0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7697403" y="4145370"/>
                <a:ext cx="2129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50min</a:t>
                </a:r>
              </a:p>
              <a:p>
                <a:r>
                  <a:rPr lang="en-US" altLang="zh-TW" dirty="0" smtClean="0"/>
                  <a:t>Connect by time</a:t>
                </a:r>
                <a:endParaRPr lang="zh-TW" altLang="en-US" dirty="0"/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687350" y="3241829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r1</a:t>
                </a:r>
                <a:endParaRPr lang="zh-TW" altLang="en-US" sz="3200" dirty="0"/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5523898" y="5219946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r2</a:t>
                </a:r>
                <a:endParaRPr lang="zh-TW" altLang="en-US" sz="3200" dirty="0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7630627" y="5219946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r3</a:t>
                </a:r>
                <a:endParaRPr lang="zh-TW" altLang="en-US" sz="3200" dirty="0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0475894" y="3516006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r4</a:t>
                </a:r>
                <a:endParaRPr lang="zh-TW" altLang="en-US" sz="3200" dirty="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755507" y="2727318"/>
              <a:ext cx="24994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(</a:t>
              </a:r>
              <a:r>
                <a:rPr lang="en-US" altLang="zh-TW" dirty="0" smtClean="0"/>
                <a:t>40.75, </a:t>
              </a:r>
              <a:r>
                <a:rPr lang="en-US" altLang="zh-TW" dirty="0"/>
                <a:t>-73.99), </a:t>
              </a:r>
              <a:r>
                <a:rPr lang="en-US" altLang="zh-TW" dirty="0" smtClean="0"/>
                <a:t>12:00 </a:t>
              </a:r>
              <a:r>
                <a:rPr lang="en-US" altLang="zh-TW" dirty="0"/>
                <a:t>] </a:t>
              </a:r>
              <a:endParaRPr lang="zh-TW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878313" y="5554244"/>
              <a:ext cx="2329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</a:t>
              </a:r>
              <a:r>
                <a:rPr lang="en-US" altLang="zh-TW" dirty="0" smtClean="0"/>
                <a:t>(30.5, </a:t>
              </a:r>
              <a:r>
                <a:rPr lang="en-US" altLang="zh-TW" dirty="0"/>
                <a:t>-73.99), </a:t>
              </a:r>
              <a:r>
                <a:rPr lang="en-US" altLang="zh-TW" dirty="0" smtClean="0"/>
                <a:t>11:10 </a:t>
              </a:r>
              <a:r>
                <a:rPr lang="en-US" altLang="zh-TW" dirty="0"/>
                <a:t>]</a:t>
              </a:r>
              <a:endParaRPr lang="zh-TW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8254267" y="5628369"/>
              <a:ext cx="2265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</a:t>
              </a:r>
              <a:r>
                <a:rPr lang="en-US" altLang="zh-TW" dirty="0" smtClean="0"/>
                <a:t>(30.5, -73.5), 12:50 </a:t>
              </a:r>
              <a:r>
                <a:rPr lang="en-US" altLang="zh-TW" dirty="0"/>
                <a:t>] </a:t>
              </a:r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9688275" y="2924465"/>
              <a:ext cx="26164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</a:t>
              </a:r>
              <a:r>
                <a:rPr lang="en-US" altLang="zh-TW" dirty="0" smtClean="0"/>
                <a:t>(121.75, -13.99</a:t>
              </a:r>
              <a:r>
                <a:rPr lang="en-US" altLang="zh-TW" dirty="0"/>
                <a:t>), </a:t>
              </a:r>
              <a:r>
                <a:rPr lang="en-US" altLang="zh-TW" dirty="0" smtClean="0"/>
                <a:t>23:40 </a:t>
              </a:r>
              <a:r>
                <a:rPr lang="en-US" altLang="zh-TW" dirty="0"/>
                <a:t>] </a:t>
              </a:r>
              <a:endParaRPr lang="zh-TW" altLang="en-US" dirty="0"/>
            </a:p>
          </p:txBody>
        </p:sp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How to label the mobility with venue?</a:t>
            </a:r>
          </a:p>
          <a:p>
            <a:pPr lvl="2"/>
            <a:endParaRPr lang="en-US" altLang="zh-TW" sz="2000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207749" y="2381148"/>
            <a:ext cx="6270459" cy="3889189"/>
            <a:chOff x="3537684" y="2442222"/>
            <a:chExt cx="6270459" cy="3889189"/>
          </a:xfrm>
        </p:grpSpPr>
        <p:grpSp>
          <p:nvGrpSpPr>
            <p:cNvPr id="18" name="群組 17"/>
            <p:cNvGrpSpPr/>
            <p:nvPr/>
          </p:nvGrpSpPr>
          <p:grpSpPr>
            <a:xfrm>
              <a:off x="4016943" y="2442222"/>
              <a:ext cx="5791200" cy="3412631"/>
              <a:chOff x="5364480" y="2466285"/>
              <a:chExt cx="5791200" cy="3412631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5364480" y="3161075"/>
                <a:ext cx="5791200" cy="2717841"/>
                <a:chOff x="5364480" y="3161075"/>
                <a:chExt cx="5791200" cy="2717841"/>
              </a:xfrm>
            </p:grpSpPr>
            <p:sp>
              <p:nvSpPr>
                <p:cNvPr id="24" name="流程圖: 接點 23"/>
                <p:cNvSpPr/>
                <p:nvPr/>
              </p:nvSpPr>
              <p:spPr>
                <a:xfrm>
                  <a:off x="10373626" y="3474453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5364480" y="3161075"/>
                  <a:ext cx="2936510" cy="2717841"/>
                  <a:chOff x="5072513" y="2894888"/>
                  <a:chExt cx="2936510" cy="2717841"/>
                </a:xfrm>
              </p:grpSpPr>
              <p:sp>
                <p:nvSpPr>
                  <p:cNvPr id="33" name="流程圖: 接點 32"/>
                  <p:cNvSpPr/>
                  <p:nvPr/>
                </p:nvSpPr>
                <p:spPr>
                  <a:xfrm>
                    <a:off x="7226969" y="4902866"/>
                    <a:ext cx="782054" cy="709863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4" name="流程圖: 接點 33"/>
                  <p:cNvSpPr/>
                  <p:nvPr/>
                </p:nvSpPr>
                <p:spPr>
                  <a:xfrm>
                    <a:off x="5072513" y="4890836"/>
                    <a:ext cx="782054" cy="709863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5" name="流程圖: 接點 34"/>
                  <p:cNvSpPr/>
                  <p:nvPr/>
                </p:nvSpPr>
                <p:spPr>
                  <a:xfrm>
                    <a:off x="6246795" y="2894888"/>
                    <a:ext cx="782054" cy="709863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36" name="直線接點 35"/>
                  <p:cNvCxnSpPr/>
                  <p:nvPr/>
                </p:nvCxnSpPr>
                <p:spPr>
                  <a:xfrm flipV="1">
                    <a:off x="5666874" y="3604751"/>
                    <a:ext cx="745958" cy="1286085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接點 36"/>
                  <p:cNvCxnSpPr/>
                  <p:nvPr/>
                </p:nvCxnSpPr>
                <p:spPr>
                  <a:xfrm flipH="1" flipV="1">
                    <a:off x="6992753" y="3563198"/>
                    <a:ext cx="501717" cy="1327638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接點 37"/>
                  <p:cNvCxnSpPr/>
                  <p:nvPr/>
                </p:nvCxnSpPr>
                <p:spPr>
                  <a:xfrm>
                    <a:off x="5955632" y="5245767"/>
                    <a:ext cx="1203158" cy="1203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文字方塊 28"/>
                <p:cNvSpPr txBox="1"/>
                <p:nvPr/>
              </p:nvSpPr>
              <p:spPr>
                <a:xfrm>
                  <a:off x="6687350" y="3241829"/>
                  <a:ext cx="577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200" dirty="0" smtClean="0"/>
                    <a:t>r1</a:t>
                  </a:r>
                  <a:endParaRPr lang="zh-TW" altLang="en-US" sz="3200" dirty="0"/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>
                  <a:off x="5523898" y="5219946"/>
                  <a:ext cx="577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200" dirty="0" smtClean="0"/>
                    <a:t>r2</a:t>
                  </a:r>
                  <a:endParaRPr lang="zh-TW" altLang="en-US" sz="3200" dirty="0"/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>
                  <a:off x="7630627" y="5219946"/>
                  <a:ext cx="577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200" dirty="0" smtClean="0"/>
                    <a:t>r3</a:t>
                  </a:r>
                  <a:endParaRPr lang="zh-TW" altLang="en-US" sz="3200" dirty="0"/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10475894" y="3516006"/>
                  <a:ext cx="5775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3200" dirty="0" smtClean="0"/>
                    <a:t>r4</a:t>
                  </a:r>
                  <a:endParaRPr lang="zh-TW" altLang="en-US" sz="32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矩形 19"/>
                  <p:cNvSpPr/>
                  <p:nvPr/>
                </p:nvSpPr>
                <p:spPr>
                  <a:xfrm>
                    <a:off x="6603132" y="2466285"/>
                    <a:ext cx="492092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zh-TW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40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4000" dirty="0"/>
                  </a:p>
                </p:txBody>
              </p:sp>
            </mc:Choice>
            <mc:Fallback xmlns="">
              <p:sp>
                <p:nvSpPr>
                  <p:cNvPr id="20" name="矩形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3132" y="2466285"/>
                    <a:ext cx="492092" cy="70788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370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3537684" y="5528287"/>
                  <a:ext cx="49209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zh-TW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684" y="5528287"/>
                  <a:ext cx="492092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6775586" y="5623525"/>
                  <a:ext cx="49209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zh-TW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586" y="5623525"/>
                  <a:ext cx="492092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9126151" y="2658969"/>
                  <a:ext cx="49209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zh-TW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41" name="矩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6151" y="2658969"/>
                  <a:ext cx="492092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群組 22"/>
          <p:cNvGrpSpPr/>
          <p:nvPr/>
        </p:nvGrpSpPr>
        <p:grpSpPr>
          <a:xfrm>
            <a:off x="7804805" y="3271617"/>
            <a:ext cx="3844441" cy="2069789"/>
            <a:chOff x="8083052" y="3749427"/>
            <a:chExt cx="3844441" cy="2069789"/>
          </a:xfrm>
        </p:grpSpPr>
        <p:sp>
          <p:nvSpPr>
            <p:cNvPr id="26" name="文字方塊 25"/>
            <p:cNvSpPr txBox="1"/>
            <p:nvPr/>
          </p:nvSpPr>
          <p:spPr>
            <a:xfrm>
              <a:off x="8120460" y="3787891"/>
              <a:ext cx="380703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Y</a:t>
              </a:r>
              <a:r>
                <a:rPr lang="en-US" altLang="zh-TW" dirty="0" smtClean="0"/>
                <a:t>:</a:t>
              </a:r>
            </a:p>
            <a:p>
              <a:r>
                <a:rPr lang="en-US" altLang="zh-TW" dirty="0"/>
                <a:t>y</a:t>
              </a:r>
              <a:r>
                <a:rPr lang="en-US" altLang="zh-TW" dirty="0" smtClean="0"/>
                <a:t>1 = (r1, v3)</a:t>
              </a:r>
            </a:p>
            <a:p>
              <a:r>
                <a:rPr lang="en-US" altLang="zh-TW" dirty="0" smtClean="0"/>
                <a:t>y2 = (r2, v7)</a:t>
              </a:r>
            </a:p>
            <a:p>
              <a:r>
                <a:rPr lang="en-US" altLang="zh-TW" dirty="0" smtClean="0"/>
                <a:t>y3 </a:t>
              </a:r>
              <a:r>
                <a:rPr lang="en-US" altLang="zh-TW" dirty="0"/>
                <a:t>= (</a:t>
              </a:r>
              <a:r>
                <a:rPr lang="en-US" altLang="zh-TW" dirty="0" smtClean="0"/>
                <a:t>r3, v10)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 err="1"/>
                <a:t>y</a:t>
              </a:r>
              <a:r>
                <a:rPr lang="en-US" altLang="zh-TW" dirty="0" err="1" smtClean="0"/>
                <a:t>n</a:t>
              </a:r>
              <a:r>
                <a:rPr lang="en-US" altLang="zh-TW" dirty="0" smtClean="0"/>
                <a:t> </a:t>
              </a:r>
              <a:r>
                <a:rPr lang="en-US" altLang="zh-TW" dirty="0"/>
                <a:t>= </a:t>
              </a:r>
              <a:r>
                <a:rPr lang="en-US" altLang="zh-TW" dirty="0" smtClean="0"/>
                <a:t>(</a:t>
              </a:r>
              <a:r>
                <a:rPr lang="en-US" altLang="zh-TW" dirty="0" err="1" smtClean="0"/>
                <a:t>rn</a:t>
              </a:r>
              <a:r>
                <a:rPr lang="en-US" altLang="zh-TW" dirty="0" smtClean="0"/>
                <a:t>, </a:t>
              </a:r>
              <a:r>
                <a:rPr lang="en-US" altLang="zh-TW" dirty="0" err="1" smtClean="0"/>
                <a:t>vk</a:t>
              </a:r>
              <a:r>
                <a:rPr lang="en-US" altLang="zh-TW" dirty="0" smtClean="0"/>
                <a:t>)</a:t>
              </a:r>
            </a:p>
          </p:txBody>
        </p:sp>
        <p:sp>
          <p:nvSpPr>
            <p:cNvPr id="27" name="矩形 26" descr="aaa" title="aaa"/>
            <p:cNvSpPr/>
            <p:nvPr/>
          </p:nvSpPr>
          <p:spPr>
            <a:xfrm>
              <a:off x="8083052" y="3749427"/>
              <a:ext cx="3832894" cy="2060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/>
              <a:t>Markov Random Field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419350"/>
            <a:ext cx="4724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0128906" y="1840375"/>
            <a:ext cx="1940924" cy="2069789"/>
            <a:chOff x="8083052" y="3749427"/>
            <a:chExt cx="3844441" cy="2069789"/>
          </a:xfrm>
        </p:grpSpPr>
        <p:sp>
          <p:nvSpPr>
            <p:cNvPr id="18" name="文字方塊 17"/>
            <p:cNvSpPr txBox="1"/>
            <p:nvPr/>
          </p:nvSpPr>
          <p:spPr>
            <a:xfrm>
              <a:off x="8120460" y="3787891"/>
              <a:ext cx="380703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Y</a:t>
              </a:r>
              <a:r>
                <a:rPr lang="en-US" altLang="zh-TW" dirty="0" smtClean="0"/>
                <a:t>:</a:t>
              </a:r>
            </a:p>
            <a:p>
              <a:r>
                <a:rPr lang="en-US" altLang="zh-TW" dirty="0"/>
                <a:t>y</a:t>
              </a:r>
              <a:r>
                <a:rPr lang="en-US" altLang="zh-TW" dirty="0" smtClean="0"/>
                <a:t>1 = (r1, v3)</a:t>
              </a:r>
            </a:p>
            <a:p>
              <a:r>
                <a:rPr lang="en-US" altLang="zh-TW" dirty="0" smtClean="0"/>
                <a:t>y2 = (r2, v7)</a:t>
              </a:r>
            </a:p>
            <a:p>
              <a:r>
                <a:rPr lang="en-US" altLang="zh-TW" dirty="0" smtClean="0"/>
                <a:t>y3 </a:t>
              </a:r>
              <a:r>
                <a:rPr lang="en-US" altLang="zh-TW" dirty="0"/>
                <a:t>= (</a:t>
              </a:r>
              <a:r>
                <a:rPr lang="en-US" altLang="zh-TW" dirty="0" smtClean="0"/>
                <a:t>r3, v10)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 err="1"/>
                <a:t>y</a:t>
              </a:r>
              <a:r>
                <a:rPr lang="en-US" altLang="zh-TW" dirty="0" err="1" smtClean="0"/>
                <a:t>n</a:t>
              </a:r>
              <a:r>
                <a:rPr lang="en-US" altLang="zh-TW" dirty="0" smtClean="0"/>
                <a:t> </a:t>
              </a:r>
              <a:r>
                <a:rPr lang="en-US" altLang="zh-TW" dirty="0"/>
                <a:t>= </a:t>
              </a:r>
              <a:r>
                <a:rPr lang="en-US" altLang="zh-TW" dirty="0" smtClean="0"/>
                <a:t>(</a:t>
              </a:r>
              <a:r>
                <a:rPr lang="en-US" altLang="zh-TW" dirty="0" err="1" smtClean="0"/>
                <a:t>rn</a:t>
              </a:r>
              <a:r>
                <a:rPr lang="en-US" altLang="zh-TW" dirty="0" smtClean="0"/>
                <a:t>, </a:t>
              </a:r>
              <a:r>
                <a:rPr lang="en-US" altLang="zh-TW" dirty="0" err="1" smtClean="0"/>
                <a:t>vk</a:t>
              </a:r>
              <a:r>
                <a:rPr lang="en-US" altLang="zh-TW" dirty="0" smtClean="0"/>
                <a:t>)</a:t>
              </a:r>
            </a:p>
          </p:txBody>
        </p:sp>
        <p:sp>
          <p:nvSpPr>
            <p:cNvPr id="19" name="矩形 18" descr="aaa" title="aaa"/>
            <p:cNvSpPr/>
            <p:nvPr/>
          </p:nvSpPr>
          <p:spPr>
            <a:xfrm>
              <a:off x="8083052" y="3749427"/>
              <a:ext cx="3832894" cy="2060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-2" y="5365932"/>
            <a:ext cx="302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 probability </a:t>
            </a:r>
            <a:r>
              <a:rPr lang="en-US" altLang="zh-TW" dirty="0"/>
              <a:t>of labeling v to </a:t>
            </a:r>
            <a:r>
              <a:rPr lang="en-US" altLang="zh-TW" dirty="0" smtClean="0"/>
              <a:t>r 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717800" y="3454400"/>
            <a:ext cx="0" cy="11495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547654" y="4242932"/>
            <a:ext cx="210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 distance </a:t>
            </a:r>
            <a:r>
              <a:rPr lang="en-US" altLang="zh-TW" dirty="0"/>
              <a:t>of </a:t>
            </a:r>
            <a:r>
              <a:rPr lang="en-US" altLang="zh-TW" dirty="0" smtClean="0"/>
              <a:t> </a:t>
            </a:r>
            <a:r>
              <a:rPr lang="en-US" altLang="zh-TW" dirty="0"/>
              <a:t>v to </a:t>
            </a:r>
            <a:r>
              <a:rPr lang="en-US" altLang="zh-TW" dirty="0" smtClean="0"/>
              <a:t>r )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5054601" y="3408360"/>
            <a:ext cx="1485012" cy="8318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6539613" y="4242932"/>
            <a:ext cx="5143500" cy="1734717"/>
            <a:chOff x="3442406" y="4200518"/>
            <a:chExt cx="5143500" cy="173471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413" y="4200518"/>
              <a:ext cx="3394087" cy="107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06" y="5335160"/>
              <a:ext cx="514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06" y="5639960"/>
              <a:ext cx="781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3" y="4603932"/>
            <a:ext cx="51955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/>
              <a:t>Markov Random Field</a:t>
            </a:r>
            <a:endParaRPr lang="en-US" altLang="zh-TW" sz="2800" b="1" dirty="0"/>
          </a:p>
        </p:txBody>
      </p:sp>
      <p:grpSp>
        <p:nvGrpSpPr>
          <p:cNvPr id="37" name="群組 36"/>
          <p:cNvGrpSpPr/>
          <p:nvPr/>
        </p:nvGrpSpPr>
        <p:grpSpPr>
          <a:xfrm>
            <a:off x="5073246" y="2000168"/>
            <a:ext cx="6289690" cy="1149949"/>
            <a:chOff x="2793354" y="2676655"/>
            <a:chExt cx="6289690" cy="1149949"/>
          </a:xfrm>
        </p:grpSpPr>
        <p:grpSp>
          <p:nvGrpSpPr>
            <p:cNvPr id="25" name="群組 24"/>
            <p:cNvGrpSpPr/>
            <p:nvPr/>
          </p:nvGrpSpPr>
          <p:grpSpPr>
            <a:xfrm>
              <a:off x="3652028" y="3116738"/>
              <a:ext cx="5431016" cy="709866"/>
              <a:chOff x="3652028" y="3116738"/>
              <a:chExt cx="5431016" cy="709866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52028" y="3116738"/>
                <a:ext cx="5431016" cy="709866"/>
                <a:chOff x="3360061" y="2850551"/>
                <a:chExt cx="5431016" cy="709866"/>
              </a:xfrm>
            </p:grpSpPr>
            <p:sp>
              <p:nvSpPr>
                <p:cNvPr id="5" name="流程圖: 接點 4"/>
                <p:cNvSpPr/>
                <p:nvPr/>
              </p:nvSpPr>
              <p:spPr>
                <a:xfrm>
                  <a:off x="8009023" y="2850551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流程圖: 接點 11"/>
                <p:cNvSpPr/>
                <p:nvPr/>
              </p:nvSpPr>
              <p:spPr>
                <a:xfrm>
                  <a:off x="5775157" y="2850552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流程圖: 接點 17"/>
                <p:cNvSpPr/>
                <p:nvPr/>
              </p:nvSpPr>
              <p:spPr>
                <a:xfrm>
                  <a:off x="3360061" y="2850554"/>
                  <a:ext cx="782054" cy="70986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9" name="文字方塊 28"/>
              <p:cNvSpPr txBox="1"/>
              <p:nvPr/>
            </p:nvSpPr>
            <p:spPr>
              <a:xfrm>
                <a:off x="3754296" y="3179284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r1</a:t>
                </a:r>
                <a:endParaRPr lang="zh-TW" altLang="en-US" sz="3200" dirty="0"/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6169392" y="3179284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r2</a:t>
                </a:r>
                <a:endParaRPr lang="zh-TW" altLang="en-US" sz="3200" dirty="0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403258" y="3179284"/>
                <a:ext cx="5775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r3</a:t>
                </a:r>
                <a:endParaRPr lang="zh-TW" altLang="en-US" sz="3200" dirty="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93354" y="2676655"/>
              <a:ext cx="24994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(</a:t>
              </a:r>
              <a:r>
                <a:rPr lang="en-US" altLang="zh-TW" dirty="0" smtClean="0"/>
                <a:t>40.75, </a:t>
              </a:r>
              <a:r>
                <a:rPr lang="en-US" altLang="zh-TW" dirty="0"/>
                <a:t>-73.99), </a:t>
              </a:r>
              <a:r>
                <a:rPr lang="en-US" altLang="zh-TW" dirty="0" smtClean="0"/>
                <a:t>12:00 </a:t>
              </a:r>
              <a:r>
                <a:rPr lang="en-US" altLang="zh-TW" dirty="0"/>
                <a:t>] </a:t>
              </a:r>
              <a:endParaRPr lang="zh-TW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5292756" y="2676655"/>
              <a:ext cx="2329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[ </a:t>
              </a:r>
              <a:r>
                <a:rPr lang="en-US" altLang="zh-TW" dirty="0" smtClean="0"/>
                <a:t>(30.5, </a:t>
              </a:r>
              <a:r>
                <a:rPr lang="en-US" altLang="zh-TW" dirty="0"/>
                <a:t>-73.99), </a:t>
              </a:r>
              <a:r>
                <a:rPr lang="en-US" altLang="zh-TW" dirty="0" smtClean="0"/>
                <a:t>11:10 </a:t>
              </a:r>
              <a:r>
                <a:rPr lang="en-US" altLang="zh-TW" dirty="0"/>
                <a:t>]</a:t>
              </a:r>
              <a:endParaRPr lang="zh-TW" altLang="en-US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" y="2376800"/>
            <a:ext cx="442183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9902132" y="2000168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[ </a:t>
            </a:r>
            <a:r>
              <a:rPr lang="en-US" altLang="zh-TW" dirty="0" smtClean="0"/>
              <a:t>(30.5, -73.5), 12:50 </a:t>
            </a:r>
            <a:r>
              <a:rPr lang="en-US" altLang="zh-TW" dirty="0"/>
              <a:t>] 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093556" y="3191149"/>
            <a:ext cx="540404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v</a:t>
            </a:r>
            <a:r>
              <a:rPr lang="en-US" altLang="zh-TW" dirty="0" smtClean="0"/>
              <a:t>1					    v2					   v3</a:t>
            </a:r>
          </a:p>
          <a:p>
            <a:r>
              <a:rPr lang="en-US" altLang="zh-TW" dirty="0" smtClean="0"/>
              <a:t>--------------------------------------------------------------------------</a:t>
            </a:r>
          </a:p>
          <a:p>
            <a:r>
              <a:rPr lang="en-US" altLang="zh-TW" dirty="0" smtClean="0"/>
              <a:t>v1					    v3                                       v2</a:t>
            </a:r>
          </a:p>
          <a:p>
            <a:r>
              <a:rPr lang="en-US" altLang="zh-TW" dirty="0"/>
              <a:t>--------------------------------------------------------------------------</a:t>
            </a:r>
          </a:p>
          <a:p>
            <a:r>
              <a:rPr lang="en-US" altLang="zh-TW" dirty="0" smtClean="0"/>
              <a:t>v2</a:t>
            </a:r>
            <a:r>
              <a:rPr lang="en-US" altLang="zh-TW" dirty="0"/>
              <a:t>					    </a:t>
            </a:r>
            <a:r>
              <a:rPr lang="en-US" altLang="zh-TW" dirty="0" smtClean="0"/>
              <a:t>v1                                       v3</a:t>
            </a:r>
          </a:p>
          <a:p>
            <a:r>
              <a:rPr lang="en-US" altLang="zh-TW" dirty="0"/>
              <a:t>--------------------------------------------------------------------------</a:t>
            </a:r>
          </a:p>
          <a:p>
            <a:r>
              <a:rPr lang="en-US" altLang="zh-TW" dirty="0" smtClean="0"/>
              <a:t>v2</a:t>
            </a:r>
            <a:r>
              <a:rPr lang="en-US" altLang="zh-TW" dirty="0"/>
              <a:t>					    </a:t>
            </a:r>
            <a:r>
              <a:rPr lang="en-US" altLang="zh-TW" dirty="0" smtClean="0"/>
              <a:t>v3                                       v2</a:t>
            </a:r>
            <a:endParaRPr lang="en-US" altLang="zh-TW" dirty="0"/>
          </a:p>
          <a:p>
            <a:r>
              <a:rPr lang="en-US" altLang="zh-TW" dirty="0"/>
              <a:t>--------------------------------------------------------------------------</a:t>
            </a:r>
          </a:p>
          <a:p>
            <a:r>
              <a:rPr lang="en-US" altLang="zh-TW" dirty="0" smtClean="0"/>
              <a:t>v1</a:t>
            </a:r>
            <a:r>
              <a:rPr lang="en-US" altLang="zh-TW" dirty="0"/>
              <a:t>					    v1                                      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v1</a:t>
            </a:r>
            <a:endParaRPr lang="en-US" altLang="zh-TW" dirty="0"/>
          </a:p>
          <a:p>
            <a:r>
              <a:rPr lang="en-US" altLang="zh-TW" dirty="0"/>
              <a:t>--------------------------------------------------------------------------</a:t>
            </a:r>
          </a:p>
          <a:p>
            <a:r>
              <a:rPr lang="en-US" altLang="zh-TW" dirty="0" smtClean="0"/>
              <a:t>v1</a:t>
            </a:r>
            <a:r>
              <a:rPr lang="en-US" altLang="zh-TW" dirty="0"/>
              <a:t>					    </a:t>
            </a:r>
            <a:r>
              <a:rPr lang="en-US" altLang="zh-TW" dirty="0" smtClean="0"/>
              <a:t>v3                                        </a:t>
            </a:r>
            <a:r>
              <a:rPr lang="en-US" altLang="zh-TW" dirty="0" err="1" smtClean="0"/>
              <a:t>v3</a:t>
            </a:r>
            <a:endParaRPr lang="en-US" altLang="zh-TW" dirty="0"/>
          </a:p>
        </p:txBody>
      </p:sp>
      <p:sp>
        <p:nvSpPr>
          <p:cNvPr id="41" name="矩形 40"/>
          <p:cNvSpPr/>
          <p:nvPr/>
        </p:nvSpPr>
        <p:spPr>
          <a:xfrm>
            <a:off x="5829299" y="2376800"/>
            <a:ext cx="1016001" cy="39536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727699" y="3198047"/>
            <a:ext cx="3530601" cy="32604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4933892" y="321756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1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933892" y="376329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2</a:t>
            </a:r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4943387" y="428833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3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4943387" y="482827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4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4933891" y="539402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5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4943387" y="596626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6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02" y="395112"/>
            <a:ext cx="6762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矩形 49"/>
          <p:cNvSpPr/>
          <p:nvPr/>
        </p:nvSpPr>
        <p:spPr>
          <a:xfrm>
            <a:off x="8287577" y="448305"/>
            <a:ext cx="508000" cy="312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8287578" y="1095246"/>
            <a:ext cx="508000" cy="31271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02" y="1058711"/>
            <a:ext cx="1133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71094" y="3480283"/>
            <a:ext cx="49031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Case 1:</a:t>
            </a:r>
          </a:p>
          <a:p>
            <a:r>
              <a:rPr lang="en-US" altLang="zh-TW" dirty="0" smtClean="0"/>
              <a:t>   </a:t>
            </a:r>
          </a:p>
          <a:p>
            <a:r>
              <a:rPr lang="en-US" altLang="zh-TW" dirty="0" smtClean="0"/>
              <a:t>          </a:t>
            </a:r>
          </a:p>
          <a:p>
            <a:r>
              <a:rPr lang="en-US" altLang="zh-TW" dirty="0" smtClean="0"/>
              <a:t>= [ 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(-D(r1, v2))*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(-D(r2, v2))*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(-D(r3, v3)) ]</a:t>
            </a:r>
          </a:p>
          <a:p>
            <a:r>
              <a:rPr lang="en-US" altLang="zh-TW" dirty="0" smtClean="0"/>
              <a:t>= [ 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(-2)*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(-3)*</a:t>
            </a:r>
            <a:r>
              <a:rPr lang="en-US" altLang="zh-TW" dirty="0" err="1" smtClean="0"/>
              <a:t>exp</a:t>
            </a:r>
            <a:r>
              <a:rPr lang="en-US" altLang="zh-TW" dirty="0" smtClean="0"/>
              <a:t>(-4) ]</a:t>
            </a:r>
          </a:p>
          <a:p>
            <a:r>
              <a:rPr lang="en-US" altLang="zh-TW" dirty="0" smtClean="0"/>
              <a:t>= 0.13 * 0.05 * 0.02 = 0.000325</a:t>
            </a:r>
            <a:endParaRPr lang="zh-TW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1133475" y="5319935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= (v1, v2) * (v1, v3) * (v2, v3)</a:t>
            </a:r>
          </a:p>
          <a:p>
            <a:r>
              <a:rPr lang="en-US" altLang="zh-TW" dirty="0" smtClean="0"/>
              <a:t>= 1 * e(-0.01) * e(-0.1) = 0.99 * 0.9 = 0.891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38617" y="6107704"/>
            <a:ext cx="3036118" cy="436061"/>
            <a:chOff x="738617" y="5869525"/>
            <a:chExt cx="3036118" cy="436061"/>
          </a:xfrm>
        </p:grpSpPr>
        <p:sp>
          <p:nvSpPr>
            <p:cNvPr id="57" name="矩形 56"/>
            <p:cNvSpPr/>
            <p:nvPr/>
          </p:nvSpPr>
          <p:spPr>
            <a:xfrm>
              <a:off x="738617" y="593625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*</a:t>
              </a:r>
              <a:endParaRPr lang="zh-TW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2193853" y="5869525"/>
              <a:ext cx="15808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= 0.000289575</a:t>
              </a:r>
              <a:endParaRPr lang="zh-TW" altLang="en-US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3" y="3783914"/>
            <a:ext cx="1085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245"/>
            <a:ext cx="719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" y="5210788"/>
            <a:ext cx="114515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98" y="6054244"/>
            <a:ext cx="1145155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/>
              <a:t>Markov Random Field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9350"/>
            <a:ext cx="4724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2565400" y="3600450"/>
            <a:ext cx="0" cy="8461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548191"/>
            <a:ext cx="5924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7707529" y="508669"/>
            <a:ext cx="4057310" cy="740436"/>
            <a:chOff x="0" y="6054244"/>
            <a:chExt cx="3774735" cy="489521"/>
          </a:xfrm>
        </p:grpSpPr>
        <p:grpSp>
          <p:nvGrpSpPr>
            <p:cNvPr id="48" name="群組 47"/>
            <p:cNvGrpSpPr/>
            <p:nvPr/>
          </p:nvGrpSpPr>
          <p:grpSpPr>
            <a:xfrm>
              <a:off x="738617" y="6107704"/>
              <a:ext cx="3036118" cy="436061"/>
              <a:chOff x="738617" y="5869525"/>
              <a:chExt cx="3036118" cy="436061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738617" y="5936254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*</a:t>
                </a:r>
                <a:endParaRPr lang="zh-TW" altLang="en-US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193853" y="5869525"/>
                <a:ext cx="1580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= 0.000289575</a:t>
                </a:r>
                <a:endParaRPr lang="zh-TW" altLang="en-US" dirty="0"/>
              </a:p>
            </p:txBody>
          </p:sp>
        </p:grp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54245"/>
              <a:ext cx="719738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98" y="6054244"/>
              <a:ext cx="1145155" cy="47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6950503" y="2284740"/>
            <a:ext cx="4695641" cy="3177398"/>
            <a:chOff x="7060057" y="3326297"/>
            <a:chExt cx="4695641" cy="3177398"/>
          </a:xfrm>
        </p:grpSpPr>
        <p:grpSp>
          <p:nvGrpSpPr>
            <p:cNvPr id="29" name="群組 28"/>
            <p:cNvGrpSpPr/>
            <p:nvPr/>
          </p:nvGrpSpPr>
          <p:grpSpPr>
            <a:xfrm>
              <a:off x="7060057" y="3326297"/>
              <a:ext cx="4695641" cy="3045179"/>
              <a:chOff x="773111" y="3480283"/>
              <a:chExt cx="4695641" cy="304517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73111" y="3480283"/>
                <a:ext cx="4372544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Case 1:</a:t>
                </a:r>
              </a:p>
              <a:p>
                <a:r>
                  <a:rPr lang="en-US" altLang="zh-TW" dirty="0" smtClean="0"/>
                  <a:t>   </a:t>
                </a:r>
              </a:p>
              <a:p>
                <a:r>
                  <a:rPr lang="en-US" altLang="zh-TW" dirty="0" smtClean="0"/>
                  <a:t>          </a:t>
                </a:r>
              </a:p>
              <a:p>
                <a:r>
                  <a:rPr lang="en-US" altLang="zh-TW" dirty="0" smtClean="0"/>
                  <a:t>= [ -log(</a:t>
                </a:r>
                <a:r>
                  <a:rPr lang="en-US" altLang="zh-TW" dirty="0" err="1" smtClean="0"/>
                  <a:t>exp</a:t>
                </a:r>
                <a:r>
                  <a:rPr lang="en-US" altLang="zh-TW" dirty="0" smtClean="0"/>
                  <a:t>(-2)) – log(</a:t>
                </a:r>
                <a:r>
                  <a:rPr lang="en-US" altLang="zh-TW" dirty="0" err="1" smtClean="0"/>
                  <a:t>exp</a:t>
                </a:r>
                <a:r>
                  <a:rPr lang="en-US" altLang="zh-TW" dirty="0" smtClean="0"/>
                  <a:t>(-3)) – log(</a:t>
                </a:r>
                <a:r>
                  <a:rPr lang="en-US" altLang="zh-TW" dirty="0" err="1" smtClean="0"/>
                  <a:t>exp</a:t>
                </a:r>
                <a:r>
                  <a:rPr lang="en-US" altLang="zh-TW" dirty="0" smtClean="0"/>
                  <a:t>(-4)) ]</a:t>
                </a:r>
              </a:p>
              <a:p>
                <a:r>
                  <a:rPr lang="en-US" altLang="zh-TW" dirty="0" smtClean="0"/>
                  <a:t>= 0.886 </a:t>
                </a:r>
                <a:r>
                  <a:rPr lang="en-US" altLang="zh-TW" dirty="0"/>
                  <a:t>+</a:t>
                </a:r>
                <a:r>
                  <a:rPr lang="en-US" altLang="zh-TW" dirty="0" smtClean="0"/>
                  <a:t> 1.301 </a:t>
                </a:r>
                <a:r>
                  <a:rPr lang="en-US" altLang="zh-TW" dirty="0"/>
                  <a:t>+</a:t>
                </a:r>
                <a:r>
                  <a:rPr lang="en-US" altLang="zh-TW" dirty="0" smtClean="0"/>
                  <a:t> 1.698 = 3.885</a:t>
                </a:r>
                <a:endParaRPr lang="zh-TW" altLang="en-US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73111" y="5426077"/>
                <a:ext cx="36647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= -log(1) – log(e(-0.01)) – log(e(-0.1)) </a:t>
                </a:r>
              </a:p>
              <a:p>
                <a:r>
                  <a:rPr lang="en-US" altLang="zh-TW" dirty="0" smtClean="0"/>
                  <a:t>= 0 + 0.0043 + 0.045 = 0.0493</a:t>
                </a:r>
                <a:endParaRPr lang="zh-TW" altLang="en-US" dirty="0"/>
              </a:p>
            </p:txBody>
          </p:sp>
          <p:grpSp>
            <p:nvGrpSpPr>
              <p:cNvPr id="33" name="群組 32"/>
              <p:cNvGrpSpPr/>
              <p:nvPr/>
            </p:nvGrpSpPr>
            <p:grpSpPr>
              <a:xfrm>
                <a:off x="2165503" y="6135198"/>
                <a:ext cx="3303249" cy="390264"/>
                <a:chOff x="2165503" y="6135198"/>
                <a:chExt cx="3303249" cy="39026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2165503" y="613519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/>
                    <a:t>+</a:t>
                  </a:r>
                  <a:endParaRPr lang="zh-TW" altLang="en-US" dirty="0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472967" y="6156130"/>
                  <a:ext cx="9957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 smtClean="0"/>
                    <a:t>= 3.9343</a:t>
                  </a:r>
                  <a:endParaRPr lang="zh-TW" altLang="en-US" dirty="0"/>
                </a:p>
              </p:txBody>
            </p:sp>
          </p:grp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47" y="3738896"/>
              <a:ext cx="1266825" cy="46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47" y="4803625"/>
              <a:ext cx="2007382" cy="4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804" y="6037181"/>
              <a:ext cx="1266825" cy="46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531" y="6035229"/>
              <a:ext cx="2007382" cy="4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•</a:t>
            </a:r>
            <a:r>
              <a:rPr lang="en-US" altLang="zh-TW" sz="24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•Method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</a:t>
            </a:r>
            <a:r>
              <a:rPr lang="en-US" altLang="zh-TW" sz="2400" b="1" u="sng" dirty="0"/>
              <a:t>Experiment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•Conclusion 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Datasets</a:t>
            </a:r>
          </a:p>
          <a:p>
            <a:pPr lvl="2"/>
            <a:r>
              <a:rPr lang="en-US" altLang="zh-TW" sz="2400" dirty="0" smtClean="0"/>
              <a:t>Data from three major cities</a:t>
            </a:r>
          </a:p>
          <a:p>
            <a:pPr lvl="3"/>
            <a:r>
              <a:rPr lang="en-US" altLang="zh-TW" sz="2400" dirty="0" smtClean="0"/>
              <a:t>New York City (NYC)</a:t>
            </a:r>
          </a:p>
          <a:p>
            <a:pPr lvl="3"/>
            <a:r>
              <a:rPr lang="en-US" altLang="zh-TW" sz="2400" dirty="0" smtClean="0"/>
              <a:t>Chicago (CHI)</a:t>
            </a:r>
          </a:p>
          <a:p>
            <a:pPr lvl="3"/>
            <a:r>
              <a:rPr lang="en-US" altLang="zh-TW" sz="2400" dirty="0" smtClean="0"/>
              <a:t>Los Angeles (LA)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82" y="4124324"/>
            <a:ext cx="9246231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Methods compared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478088"/>
            <a:ext cx="6743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•</a:t>
            </a:r>
            <a:r>
              <a:rPr lang="en-US" altLang="zh-TW" sz="2400" b="1" u="sng" dirty="0"/>
              <a:t>Introduction</a:t>
            </a:r>
            <a:endParaRPr lang="en-US" altLang="zh-TW" sz="2400" u="sng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•Method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•Experiment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•Conclusion 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Methods compared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768600"/>
            <a:ext cx="116459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Parameter Sensitivity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6" y="2565398"/>
            <a:ext cx="11799454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 smtClean="0"/>
              <a:t>Case Study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309814"/>
            <a:ext cx="9998074" cy="39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•</a:t>
            </a:r>
            <a:r>
              <a:rPr lang="en-US" altLang="zh-TW" sz="24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•Method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•Experiment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</a:t>
            </a:r>
            <a:r>
              <a:rPr lang="en-US" altLang="zh-TW" sz="2400" b="1" u="sng" dirty="0"/>
              <a:t>Conclusion 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800" dirty="0"/>
              <a:t>Propose a novel Markov random field model to capture personal preference using all the location records of each </a:t>
            </a:r>
            <a:r>
              <a:rPr lang="en-US" altLang="zh-TW" sz="2800" dirty="0" smtClean="0"/>
              <a:t>user</a:t>
            </a:r>
          </a:p>
          <a:p>
            <a:pPr marL="201168" lvl="1" indent="0">
              <a:buNone/>
            </a:pPr>
            <a:endParaRPr lang="en-US" altLang="zh-TW" sz="2800" dirty="0" smtClean="0"/>
          </a:p>
          <a:p>
            <a:pPr lvl="1"/>
            <a:r>
              <a:rPr lang="en-US" altLang="zh-TW" sz="2800" dirty="0" smtClean="0"/>
              <a:t>Bridge the gap between raw mobility records and surrounding contexts</a:t>
            </a:r>
          </a:p>
          <a:p>
            <a:pPr lvl="1"/>
            <a:endParaRPr lang="en-US" altLang="zh-TW" sz="2800" dirty="0"/>
          </a:p>
          <a:p>
            <a:pPr lvl="1"/>
            <a:r>
              <a:rPr lang="en-US" altLang="zh-TW" sz="2800" dirty="0"/>
              <a:t>Solve the problem of annotating venue to mobility </a:t>
            </a:r>
            <a:r>
              <a:rPr lang="en-US" altLang="zh-TW" sz="2800" dirty="0" smtClean="0"/>
              <a:t>records and understand </a:t>
            </a:r>
            <a:r>
              <a:rPr lang="en-US" altLang="zh-TW" sz="2800" dirty="0"/>
              <a:t>of the mobility data</a:t>
            </a:r>
          </a:p>
          <a:p>
            <a:pPr lvl="1"/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5042147" y="3233640"/>
            <a:ext cx="2168666" cy="344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 descr="http://www.alcnursery.org.hk/image/c-05-1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" y="2492704"/>
            <a:ext cx="2231133" cy="14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age.wuji8.com/upload/5/25/525a9b4f3b1fc2d5f7e91ea713c280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34" y="3772113"/>
            <a:ext cx="1227091" cy="11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ic.pimg.tw/nono41920/1439358321-8715098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7" y="2552454"/>
            <a:ext cx="2043557" cy="13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acowla.com/wp-content/uploads/2014/03/Fast-food-logo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4189"/>
            <a:ext cx="2177302" cy="16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u3noWnflcwI/U5bJgqM5hiI/AAAAAAAAAE0/Aw4x60V4bwM/s1600/%E4%BE%BF%E5%88%A9%E5%95%86%E5%BA%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3" y="4745228"/>
            <a:ext cx="2043557" cy="14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向右箭號 13"/>
          <p:cNvSpPr/>
          <p:nvPr/>
        </p:nvSpPr>
        <p:spPr>
          <a:xfrm>
            <a:off x="5042147" y="5026215"/>
            <a:ext cx="2168666" cy="344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6" name="Picture 12" descr="http://img.sccnn.com/bimg/330/24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15" y="1803084"/>
            <a:ext cx="2853665" cy="19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ksports.net/hkpe/running/health_problems/images/health_problem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14" y="4192676"/>
            <a:ext cx="2853665" cy="21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5042147" y="2595686"/>
            <a:ext cx="231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You would like to go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53323" y="5623684"/>
            <a:ext cx="320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You might have health problem</a:t>
            </a:r>
            <a:endParaRPr lang="zh-TW" altLang="en-US" dirty="0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800" dirty="0" smtClean="0"/>
              <a:t>Motivation</a:t>
            </a:r>
            <a:endParaRPr lang="en-US" altLang="zh-TW" sz="2800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 smtClean="0"/>
              <a:t>Problem</a:t>
            </a:r>
          </a:p>
          <a:p>
            <a:pPr lvl="1"/>
            <a:endParaRPr lang="en-US" altLang="zh-TW" dirty="0" smtClean="0"/>
          </a:p>
        </p:txBody>
      </p:sp>
      <p:pic>
        <p:nvPicPr>
          <p:cNvPr id="5" name="Picture 2" descr="https://www.primosync.com/support/img/15-common-pokemon-go-problems-and-how-to-solve-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356331"/>
            <a:ext cx="5127659" cy="29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62" y="3356332"/>
            <a:ext cx="3777915" cy="29338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34035" y="3657602"/>
            <a:ext cx="4102768" cy="601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346725" y="2620921"/>
            <a:ext cx="231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GPS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Error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54434" y="2620922"/>
            <a:ext cx="4937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Data collection mechanism</a:t>
            </a:r>
            <a:endParaRPr lang="zh-TW" altLang="en-US" sz="32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 smtClean="0"/>
              <a:t>Goal</a:t>
            </a:r>
          </a:p>
          <a:p>
            <a:pPr lvl="2"/>
            <a:r>
              <a:rPr lang="en-US" altLang="zh-TW" sz="2400" dirty="0" smtClean="0"/>
              <a:t>Given a GPS location of the user and knowing where he is visiting.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59" y="3011718"/>
            <a:ext cx="7712241" cy="312795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/>
              <a:t>Flow chart</a:t>
            </a:r>
            <a:endParaRPr lang="zh-TW" altLang="en-US" sz="2800" dirty="0"/>
          </a:p>
          <a:p>
            <a:pPr lvl="1"/>
            <a:endParaRPr lang="en-US" altLang="zh-TW" sz="2800" dirty="0" smtClean="0"/>
          </a:p>
        </p:txBody>
      </p:sp>
      <p:sp>
        <p:nvSpPr>
          <p:cNvPr id="24" name="矩形 23" descr="aaa" title="aaa"/>
          <p:cNvSpPr/>
          <p:nvPr/>
        </p:nvSpPr>
        <p:spPr>
          <a:xfrm>
            <a:off x="224229" y="2429178"/>
            <a:ext cx="3832894" cy="2060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50090" y="2429178"/>
            <a:ext cx="3807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User:</a:t>
            </a:r>
          </a:p>
          <a:p>
            <a:r>
              <a:rPr lang="en-US" altLang="zh-TW" dirty="0" smtClean="0"/>
              <a:t>Given mobility records</a:t>
            </a:r>
            <a:r>
              <a:rPr lang="zh-TW" altLang="en-US" dirty="0" smtClean="0"/>
              <a:t> </a:t>
            </a:r>
            <a:r>
              <a:rPr lang="en-US" altLang="zh-TW" dirty="0" smtClean="0"/>
              <a:t>R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1 = [ (40.75, -73.99), 12:40 ] </a:t>
            </a:r>
          </a:p>
          <a:p>
            <a:r>
              <a:rPr lang="en-US" altLang="zh-TW" dirty="0" smtClean="0"/>
              <a:t>r2 </a:t>
            </a:r>
            <a:r>
              <a:rPr lang="en-US" altLang="zh-TW" dirty="0"/>
              <a:t>= [ </a:t>
            </a:r>
            <a:r>
              <a:rPr lang="en-US" altLang="zh-TW" dirty="0" smtClean="0"/>
              <a:t>(44.75, </a:t>
            </a:r>
            <a:r>
              <a:rPr lang="en-US" altLang="zh-TW" dirty="0"/>
              <a:t>-</a:t>
            </a:r>
            <a:r>
              <a:rPr lang="en-US" altLang="zh-TW" dirty="0" smtClean="0"/>
              <a:t>75.99</a:t>
            </a:r>
            <a:r>
              <a:rPr lang="en-US" altLang="zh-TW" dirty="0"/>
              <a:t>), </a:t>
            </a:r>
            <a:r>
              <a:rPr lang="en-US" altLang="zh-TW" dirty="0" smtClean="0"/>
              <a:t>14:40 ]</a:t>
            </a:r>
          </a:p>
          <a:p>
            <a:r>
              <a:rPr lang="en-US" altLang="zh-TW" dirty="0" smtClean="0"/>
              <a:t>			.</a:t>
            </a:r>
          </a:p>
          <a:p>
            <a:r>
              <a:rPr lang="en-US" altLang="zh-TW" dirty="0" smtClean="0"/>
              <a:t>			.</a:t>
            </a:r>
          </a:p>
          <a:p>
            <a:r>
              <a:rPr lang="en-US" altLang="zh-TW" dirty="0" err="1" smtClean="0"/>
              <a:t>rn</a:t>
            </a:r>
            <a:r>
              <a:rPr lang="en-US" altLang="zh-TW" dirty="0" smtClean="0"/>
              <a:t> </a:t>
            </a:r>
            <a:r>
              <a:rPr lang="en-US" altLang="zh-TW" dirty="0"/>
              <a:t>= [ </a:t>
            </a:r>
            <a:r>
              <a:rPr lang="en-US" altLang="zh-TW" dirty="0" smtClean="0"/>
              <a:t>(39.75, </a:t>
            </a:r>
            <a:r>
              <a:rPr lang="en-US" altLang="zh-TW" dirty="0"/>
              <a:t>-73.99), </a:t>
            </a:r>
            <a:r>
              <a:rPr lang="en-US" altLang="zh-TW" dirty="0" smtClean="0"/>
              <a:t>11:50 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28" name="向右箭號 27"/>
          <p:cNvSpPr/>
          <p:nvPr/>
        </p:nvSpPr>
        <p:spPr>
          <a:xfrm flipV="1">
            <a:off x="4269689" y="4661623"/>
            <a:ext cx="429209" cy="22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 descr="aaa" title="aaa"/>
          <p:cNvSpPr/>
          <p:nvPr/>
        </p:nvSpPr>
        <p:spPr>
          <a:xfrm>
            <a:off x="4891382" y="4452161"/>
            <a:ext cx="2257251" cy="637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4928790" y="4586332"/>
            <a:ext cx="225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Markov Random Field</a:t>
            </a:r>
            <a:endParaRPr lang="zh-TW" altLang="en-US" dirty="0"/>
          </a:p>
        </p:txBody>
      </p:sp>
      <p:sp>
        <p:nvSpPr>
          <p:cNvPr id="33" name="向右箭號 32"/>
          <p:cNvSpPr/>
          <p:nvPr/>
        </p:nvSpPr>
        <p:spPr>
          <a:xfrm flipV="1">
            <a:off x="7419942" y="4658410"/>
            <a:ext cx="429209" cy="22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 descr="aaa" title="aaa"/>
          <p:cNvSpPr/>
          <p:nvPr/>
        </p:nvSpPr>
        <p:spPr>
          <a:xfrm>
            <a:off x="198368" y="5043947"/>
            <a:ext cx="3832894" cy="1814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11298" y="5061479"/>
            <a:ext cx="3807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Venue:</a:t>
            </a:r>
          </a:p>
          <a:p>
            <a:r>
              <a:rPr lang="en-US" altLang="zh-TW" dirty="0" smtClean="0"/>
              <a:t>Name of location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V</a:t>
            </a:r>
          </a:p>
          <a:p>
            <a:r>
              <a:rPr lang="en-US" altLang="zh-TW" dirty="0" smtClean="0"/>
              <a:t>v1 = [ (40.75, -73.99), (features) ]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		.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		. </a:t>
            </a:r>
          </a:p>
          <a:p>
            <a:r>
              <a:rPr lang="en-US" altLang="zh-TW" dirty="0" err="1" smtClean="0"/>
              <a:t>vn</a:t>
            </a:r>
            <a:r>
              <a:rPr lang="en-US" altLang="zh-TW" dirty="0" smtClean="0"/>
              <a:t> </a:t>
            </a:r>
            <a:r>
              <a:rPr lang="en-US" altLang="zh-TW" dirty="0"/>
              <a:t>= [ (</a:t>
            </a:r>
            <a:r>
              <a:rPr lang="en-US" altLang="zh-TW" dirty="0" smtClean="0"/>
              <a:t>43.75, -69.99</a:t>
            </a:r>
            <a:r>
              <a:rPr lang="en-US" altLang="zh-TW" dirty="0"/>
              <a:t>), (features) ] </a:t>
            </a:r>
            <a:endParaRPr lang="en-US" altLang="zh-TW" dirty="0" smtClean="0"/>
          </a:p>
        </p:txBody>
      </p:sp>
      <p:sp>
        <p:nvSpPr>
          <p:cNvPr id="6" name="加號 5"/>
          <p:cNvSpPr/>
          <p:nvPr/>
        </p:nvSpPr>
        <p:spPr>
          <a:xfrm>
            <a:off x="1741476" y="4533020"/>
            <a:ext cx="613610" cy="481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8083052" y="3749427"/>
            <a:ext cx="3844441" cy="2069789"/>
            <a:chOff x="8083052" y="3749427"/>
            <a:chExt cx="3844441" cy="2069789"/>
          </a:xfrm>
        </p:grpSpPr>
        <p:sp>
          <p:nvSpPr>
            <p:cNvPr id="36" name="文字方塊 35"/>
            <p:cNvSpPr txBox="1"/>
            <p:nvPr/>
          </p:nvSpPr>
          <p:spPr>
            <a:xfrm>
              <a:off x="8120460" y="3787891"/>
              <a:ext cx="380703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Y</a:t>
              </a:r>
              <a:r>
                <a:rPr lang="en-US" altLang="zh-TW" dirty="0" smtClean="0"/>
                <a:t>:</a:t>
              </a:r>
            </a:p>
            <a:p>
              <a:r>
                <a:rPr lang="en-US" altLang="zh-TW" dirty="0"/>
                <a:t>y</a:t>
              </a:r>
              <a:r>
                <a:rPr lang="en-US" altLang="zh-TW" dirty="0" smtClean="0"/>
                <a:t>1 = (r1, v3)</a:t>
              </a:r>
            </a:p>
            <a:p>
              <a:r>
                <a:rPr lang="en-US" altLang="zh-TW" dirty="0" smtClean="0"/>
                <a:t>y2 = (r2, v7)</a:t>
              </a:r>
            </a:p>
            <a:p>
              <a:r>
                <a:rPr lang="en-US" altLang="zh-TW" dirty="0" smtClean="0"/>
                <a:t>y3 </a:t>
              </a:r>
              <a:r>
                <a:rPr lang="en-US" altLang="zh-TW" dirty="0"/>
                <a:t>= (</a:t>
              </a:r>
              <a:r>
                <a:rPr lang="en-US" altLang="zh-TW" dirty="0" smtClean="0"/>
                <a:t>r3, v10)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	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 err="1"/>
                <a:t>y</a:t>
              </a:r>
              <a:r>
                <a:rPr lang="en-US" altLang="zh-TW" dirty="0" err="1" smtClean="0"/>
                <a:t>n</a:t>
              </a:r>
              <a:r>
                <a:rPr lang="en-US" altLang="zh-TW" dirty="0" smtClean="0"/>
                <a:t> </a:t>
              </a:r>
              <a:r>
                <a:rPr lang="en-US" altLang="zh-TW" dirty="0"/>
                <a:t>= </a:t>
              </a:r>
              <a:r>
                <a:rPr lang="en-US" altLang="zh-TW" dirty="0" smtClean="0"/>
                <a:t>(</a:t>
              </a:r>
              <a:r>
                <a:rPr lang="en-US" altLang="zh-TW" dirty="0" err="1" smtClean="0"/>
                <a:t>rn</a:t>
              </a:r>
              <a:r>
                <a:rPr lang="en-US" altLang="zh-TW" dirty="0" smtClean="0"/>
                <a:t>, </a:t>
              </a:r>
              <a:r>
                <a:rPr lang="en-US" altLang="zh-TW" dirty="0" err="1" smtClean="0"/>
                <a:t>vk</a:t>
              </a:r>
              <a:r>
                <a:rPr lang="en-US" altLang="zh-TW" dirty="0" smtClean="0"/>
                <a:t>)</a:t>
              </a:r>
            </a:p>
          </p:txBody>
        </p:sp>
        <p:sp>
          <p:nvSpPr>
            <p:cNvPr id="38" name="矩形 37" descr="aaa" title="aaa"/>
            <p:cNvSpPr/>
            <p:nvPr/>
          </p:nvSpPr>
          <p:spPr>
            <a:xfrm>
              <a:off x="8083052" y="3749427"/>
              <a:ext cx="3832894" cy="2060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•</a:t>
            </a:r>
            <a:r>
              <a:rPr lang="en-US" altLang="zh-TW" sz="24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</a:t>
            </a:r>
            <a:r>
              <a:rPr lang="en-US" altLang="zh-TW" sz="2400" b="1" u="sng" dirty="0"/>
              <a:t>Method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•Experiment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•Conclusion 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 smtClean="0"/>
              <a:t>Markov Random Field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" y="2518759"/>
            <a:ext cx="3060030" cy="29784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953" y="2519722"/>
            <a:ext cx="3082309" cy="2977467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 flipV="1">
            <a:off x="3566230" y="2877203"/>
            <a:ext cx="4955766" cy="39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24" y="3409631"/>
            <a:ext cx="2715778" cy="279300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 smtClean="0"/>
              <a:t>Markov Random Field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52186"/>
            <a:ext cx="10058400" cy="376456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3221</TotalTime>
  <Words>665</Words>
  <Application>Microsoft Office PowerPoint</Application>
  <PresentationFormat>寬螢幕</PresentationFormat>
  <Paragraphs>233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新細明體</vt:lpstr>
      <vt:lpstr>Calibri</vt:lpstr>
      <vt:lpstr>Calibri Light</vt:lpstr>
      <vt:lpstr>Cambria Math</vt:lpstr>
      <vt:lpstr>回顧</vt:lpstr>
      <vt:lpstr>Where Did You Go: Personalized Annotation of Mobility Records</vt:lpstr>
      <vt:lpstr>Outline</vt:lpstr>
      <vt:lpstr>Introduction</vt:lpstr>
      <vt:lpstr>Introduction</vt:lpstr>
      <vt:lpstr>Introduction</vt:lpstr>
      <vt:lpstr>Introduction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Query-Less:Predicting Task Repetition for NextGen Proactive Search and Recommenddation Engines</dc:title>
  <dc:creator>Henry</dc:creator>
  <cp:lastModifiedBy>Henry</cp:lastModifiedBy>
  <cp:revision>196</cp:revision>
  <cp:lastPrinted>2016-11-01T03:39:04Z</cp:lastPrinted>
  <dcterms:created xsi:type="dcterms:W3CDTF">2016-10-28T05:17:25Z</dcterms:created>
  <dcterms:modified xsi:type="dcterms:W3CDTF">2017-01-17T09:25:06Z</dcterms:modified>
</cp:coreProperties>
</file>